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DCB21-D0B9-F00B-A104-AAA008F21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5EFEDF-0F1F-EBAE-C84B-8FC05486E8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3CD141-11F1-E15E-9510-7E4F2E005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11C3F-55F3-4E0F-990D-E97BB0105167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956F24-A129-1A37-ABFA-3F06290AB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A65F73-AD02-DFBE-F0C9-4EB7E7ACE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EC3-4B8C-4EC9-BDB5-235D973B7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544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0851C-D597-6713-B568-4DF5227AE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A59B75-F36F-EB51-548C-D4EEA16509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3D5321-8E6B-824D-AE36-8BEF7D78C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11C3F-55F3-4E0F-990D-E97BB0105167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782F9-6980-ED95-9F9C-739C7E8DA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6B587F-8567-A548-AE05-E31383F1B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EC3-4B8C-4EC9-BDB5-235D973B7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999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03B3C1-6C63-D1AD-28DA-B06FD62005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FFA4D6-E1F3-71F2-6129-1D6C8B204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37924-0406-6571-5334-D63612D50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11C3F-55F3-4E0F-990D-E97BB0105167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66F7F1-41C3-A9EF-F32B-22B74407E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73AF6-C95E-F050-0B53-CCCD34EAB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EC3-4B8C-4EC9-BDB5-235D973B7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616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2038F-5E2F-477B-2342-F381B8A01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F615C-9FAF-8435-BC2C-2436F1CFF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7F606-0980-6E92-25CC-BA94B7842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11C3F-55F3-4E0F-990D-E97BB0105167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A62270-A575-954C-D314-7333BE3D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56A485-DB57-152D-D725-7805C3A9F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EC3-4B8C-4EC9-BDB5-235D973B7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051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0F519-E789-CBB0-0655-31A0504D6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71BA52-0F9B-1CB8-A6F5-A2EDCEF9A2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FD1-5AD4-D058-0622-1B8623FF3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11C3F-55F3-4E0F-990D-E97BB0105167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B014DA-7D9A-989E-AF3D-109EF2217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F99B0B-D45B-6717-C6DD-D2862A77D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EC3-4B8C-4EC9-BDB5-235D973B7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35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AABC1-31F2-18C8-521A-09A755D49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955A9-9F55-6D12-00C8-A3E82B0400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7CF835-F2A4-A0B0-A599-EDEF433AE9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6B15AD-DD7D-FBC4-B6A0-E784B39D6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11C3F-55F3-4E0F-990D-E97BB0105167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BF6EF3-68B9-10F6-620B-45307BB2C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DB4843-4994-80AD-341D-F9F963973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EC3-4B8C-4EC9-BDB5-235D973B7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445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B9257-562D-427D-2755-B5E95E9DA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9F65C-00A5-BE8E-F6BB-E3B00B759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0DCCC6-3DF1-2D6D-87A1-53075C960D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4D952B-5056-0C43-C2B1-1FFA536082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2A891E-70CB-4198-E9FC-9CBBF3D894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57B5AA-58FD-00FF-4F9E-8E8BDBCA1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11C3F-55F3-4E0F-990D-E97BB0105167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FB5A8B-946B-B572-2BF1-DD38A0313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7ECD7-C507-7DA2-27EF-CB8BEC9B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EC3-4B8C-4EC9-BDB5-235D973B7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476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D8E0E-7B25-53DA-9B10-B6B8920B6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5F81BD-D748-583E-9800-80A88EDEC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11C3F-55F3-4E0F-990D-E97BB0105167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015932-E6D8-DB2E-1DA6-C86733B80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29E264-4F19-E010-900B-C57D27E9C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EC3-4B8C-4EC9-BDB5-235D973B7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099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B82E15-D1D3-0600-D2BF-C556507A2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11C3F-55F3-4E0F-990D-E97BB0105167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AA417F-F32C-F3F1-576A-FAE10B7F4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C079EC-5172-3066-02FB-BB5B34113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EC3-4B8C-4EC9-BDB5-235D973B7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11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3A042-8A22-D8A7-1767-F4FAA0177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994E5-690C-359F-6FA1-E41F0F70E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0557AC-73B5-56D1-4B3F-F76C454211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851124-D31E-1DC8-DD64-769E3B11C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11C3F-55F3-4E0F-990D-E97BB0105167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F0F80D-E472-69AA-B6C1-307F67C35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602283-8B49-1D4B-A7E0-E46415719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EC3-4B8C-4EC9-BDB5-235D973B7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472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7CD2D-5E88-A064-8D48-77B7C2E10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D3B11A-591F-8759-A8CB-8839EB14DA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8398D3-A065-96AD-B7CF-7E4007D0B7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FC92CA-CABB-AB11-24EA-F190F152D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11C3F-55F3-4E0F-990D-E97BB0105167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F86E45-0FDC-3A53-B411-43F77CF53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F1C79A-5A39-EF16-7663-C83289654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EC3-4B8C-4EC9-BDB5-235D973B7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578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57120F-0755-264B-A3C2-501A3A4BB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B779B1-A4BD-E9AD-DCB6-87F2500987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13218-4AEA-6594-02ED-1D7330A2C9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11C3F-55F3-4E0F-990D-E97BB0105167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F3A84-05D9-84A1-27E4-D5062F238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58627-99F5-F103-A257-B2BBAE5D06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01EC3-4B8C-4EC9-BDB5-235D973B7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130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5" Type="http://schemas.openxmlformats.org/officeDocument/2006/relationships/hyperlink" Target="https://novainfomatics.com/" TargetMode="Externa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FE3D0630-2749-0E3E-289F-76E8D4588C30}"/>
              </a:ext>
            </a:extLst>
          </p:cNvPr>
          <p:cNvSpPr/>
          <p:nvPr/>
        </p:nvSpPr>
        <p:spPr>
          <a:xfrm>
            <a:off x="0" y="8230"/>
            <a:ext cx="12192000" cy="5522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2C0B98-155A-6C69-9B6A-F0FE886B0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670" y="771793"/>
            <a:ext cx="11870219" cy="1035643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COMPANY OVERVIEW</a:t>
            </a:r>
            <a:br>
              <a:rPr lang="en-US" sz="12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</a:br>
            <a:r>
              <a:rPr lang="en-US" sz="12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NOVA INFOMATICS LLC is a certified Service-Disabled Veteran-Owned Small Business (SDVOSB) and Woman-Owned Small Business (WOSB) delivering </a:t>
            </a:r>
            <a:r>
              <a:rPr lang="en-US" sz="12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a results-driven IT staffing firm delivering highly qualified technical professionals to support federal agencies and government contractors. While newly established, the company is backed by a leadership team with over 25 years of experience in financial technology (FinTech), Healthcare, cybersecurity, and enterprise ERP and CRM solutions.</a:t>
            </a:r>
            <a:br>
              <a:rPr lang="en-US" sz="12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</a:br>
            <a:r>
              <a:rPr lang="en-US" sz="12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We specialize in providing scalable, compliant, and mission-ready workforce solutions aligned with federal acquisition standards and agency-specific requirements.</a:t>
            </a:r>
            <a:endParaRPr lang="en-US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922380-5E28-DE31-55D6-C30821C1A1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4492" y="2006928"/>
            <a:ext cx="4074044" cy="2281728"/>
          </a:xfrm>
        </p:spPr>
        <p:txBody>
          <a:bodyPr>
            <a:normAutofit fontScale="62500" lnSpcReduction="2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CORE CAPABILITIES</a:t>
            </a:r>
            <a:endParaRPr lang="en-US" sz="1800" kern="100" dirty="0">
              <a:effectLst/>
              <a:latin typeface="Calibri" panose="020F0502020204030204" pitchFamily="34" charset="0"/>
              <a:ea typeface="PMingLiU" panose="02020500000000000000" pitchFamily="18" charset="-120"/>
              <a:cs typeface="Gautami" panose="020B0502040204020203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IT Staff Augmentation (Cleared &amp; Non-Cleared Personnel)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Cybersecurity (RMF, NIST, FISMA, Zero Trust)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Hyper scalers and Cloud Solutions (AWS, Azure, Google Cloud)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Database &amp; Systems Administration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Software Development &amp;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DevSecOps</a:t>
            </a:r>
            <a:endParaRPr lang="en-US" sz="1800" kern="100" dirty="0">
              <a:effectLst/>
              <a:latin typeface="Calibri" panose="020F0502020204030204" pitchFamily="34" charset="0"/>
              <a:ea typeface="PMingLiU" panose="02020500000000000000" pitchFamily="18" charset="-120"/>
              <a:cs typeface="Gautami" panose="020B0502040204020203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IT Help Desk, Networking and End-User Support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IT Program &amp; Project Management</a:t>
            </a:r>
          </a:p>
          <a:p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32651F5-A40D-9790-AC97-626E40862F49}"/>
              </a:ext>
            </a:extLst>
          </p:cNvPr>
          <p:cNvSpPr txBox="1">
            <a:spLocks/>
          </p:cNvSpPr>
          <p:nvPr/>
        </p:nvSpPr>
        <p:spPr>
          <a:xfrm>
            <a:off x="4264355" y="2026154"/>
            <a:ext cx="4074044" cy="228172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DIFFERENTIATORS</a:t>
            </a:r>
            <a:endParaRPr lang="en-US" sz="1800" kern="100" dirty="0">
              <a:effectLst/>
              <a:latin typeface="Calibri" panose="020F0502020204030204" pitchFamily="34" charset="0"/>
              <a:ea typeface="PMingLiU" panose="02020500000000000000" pitchFamily="18" charset="-120"/>
              <a:cs typeface="Gautami" panose="020B0502040204020203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SDVOSB/ VOSB/ WOSB/ certified (rare, high-value set-aside eligibility)</a:t>
            </a: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Available for micro purchases and simplified acquisition </a:t>
            </a:r>
            <a:endParaRPr lang="en-US" sz="1800" kern="100" dirty="0">
              <a:effectLst/>
              <a:latin typeface="Calibri" panose="020F0502020204030204" pitchFamily="34" charset="0"/>
              <a:ea typeface="PMingLiU" panose="02020500000000000000" pitchFamily="18" charset="-120"/>
              <a:cs typeface="Gautami" panose="020B0502040204020203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Leadership team with 25+ years of proven IT delivery experience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Rapid sourcing of highly specialized and cleared IT professionals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Deep expertise in regulated and high-security environments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Agile, responsive, and client-focused delivery model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Established pipeline of pre-vetted, qualified IT talent</a:t>
            </a:r>
          </a:p>
          <a:p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0C50127-B7E0-78AE-67CE-3CA08442885B}"/>
              </a:ext>
            </a:extLst>
          </p:cNvPr>
          <p:cNvSpPr txBox="1">
            <a:spLocks/>
          </p:cNvSpPr>
          <p:nvPr/>
        </p:nvSpPr>
        <p:spPr>
          <a:xfrm>
            <a:off x="8242382" y="2045380"/>
            <a:ext cx="3616295" cy="228172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b="1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PAST PERFORMANCE</a:t>
            </a:r>
            <a:endParaRPr lang="en-US" sz="2000" kern="100" dirty="0">
              <a:effectLst/>
              <a:latin typeface="Calibri" panose="020F0502020204030204" pitchFamily="34" charset="0"/>
              <a:ea typeface="PMingLiU" panose="02020500000000000000" pitchFamily="18" charset="-120"/>
              <a:cs typeface="Gautami" panose="020B0502040204020203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100" kern="100" dirty="0"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Our leadership team offers decades of demonstrated success serving federal agencies, Fortune 500 organizations, and highly regulated sectors.</a:t>
            </a: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100" kern="100" dirty="0"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Supported cybersecurity initiatives aligned with NIST, RMF, and FISMA frameworks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Delivered IT professionals for financial systems requiring high security and compliance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Contributed to enterprise IT modernization and cloud migration projects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Provided staffing for mission-critical environments with strict performance requirements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84077A5-2919-BA86-81E2-FA24D4182338}"/>
              </a:ext>
            </a:extLst>
          </p:cNvPr>
          <p:cNvSpPr txBox="1">
            <a:spLocks/>
          </p:cNvSpPr>
          <p:nvPr/>
        </p:nvSpPr>
        <p:spPr>
          <a:xfrm>
            <a:off x="144296" y="4164975"/>
            <a:ext cx="4074044" cy="2281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b="1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NAICS CODES</a:t>
            </a:r>
            <a:endParaRPr lang="en-US" sz="1100" kern="100" dirty="0">
              <a:effectLst/>
              <a:latin typeface="Calibri" panose="020F0502020204030204" pitchFamily="34" charset="0"/>
              <a:ea typeface="PMingLiU" panose="02020500000000000000" pitchFamily="18" charset="-120"/>
              <a:cs typeface="Gautami" panose="020B0502040204020203" pitchFamily="34" charset="0"/>
            </a:endParaRPr>
          </a:p>
          <a:p>
            <a:pPr marL="342900" indent="-342900">
              <a:lnSpc>
                <a:spcPct val="8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000" kern="100" dirty="0"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561311 - Employment Placement Agencies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541511 – Custom Computer Programming Services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541512 – Computer Systems Design Services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541513 – Computer Facilities Management Services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541519 – Other Computer Related Services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561320 – Temporary Help Services</a:t>
            </a:r>
          </a:p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5CC15DD-CE75-F862-FB63-90455835890A}"/>
              </a:ext>
            </a:extLst>
          </p:cNvPr>
          <p:cNvSpPr txBox="1">
            <a:spLocks/>
          </p:cNvSpPr>
          <p:nvPr/>
        </p:nvSpPr>
        <p:spPr>
          <a:xfrm>
            <a:off x="4629849" y="4137768"/>
            <a:ext cx="4074044" cy="2281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6B09BF55-D59C-7634-83E4-10C814030897}"/>
              </a:ext>
            </a:extLst>
          </p:cNvPr>
          <p:cNvSpPr txBox="1">
            <a:spLocks/>
          </p:cNvSpPr>
          <p:nvPr/>
        </p:nvSpPr>
        <p:spPr>
          <a:xfrm>
            <a:off x="4258326" y="4246059"/>
            <a:ext cx="4074044" cy="228172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b="1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COMPANY INFORMATION</a:t>
            </a:r>
            <a:endParaRPr lang="en-US" sz="1100" kern="100" dirty="0">
              <a:effectLst/>
              <a:latin typeface="Calibri" panose="020F0502020204030204" pitchFamily="34" charset="0"/>
              <a:ea typeface="PMingLiU" panose="02020500000000000000" pitchFamily="18" charset="-120"/>
              <a:cs typeface="Gautami" panose="020B0502040204020203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100" b="1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Legal Name:</a:t>
            </a:r>
            <a:r>
              <a:rPr lang="en-US" sz="1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 NOVA INFOMATICS LLC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100" b="1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UEI:</a:t>
            </a:r>
            <a:r>
              <a:rPr lang="en-US" sz="1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 H51BP17K2P67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100" b="1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CAGE Code:</a:t>
            </a:r>
            <a:r>
              <a:rPr lang="en-US" sz="1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 15RD0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DUNS Number: 139977747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100" b="1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Business Size:</a:t>
            </a:r>
            <a:r>
              <a:rPr lang="en-US" sz="1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 Small Business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100" b="1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Certifications:</a:t>
            </a:r>
            <a:endParaRPr lang="en-US" sz="1100" kern="100" dirty="0">
              <a:effectLst/>
              <a:latin typeface="Calibri" panose="020F0502020204030204" pitchFamily="34" charset="0"/>
              <a:ea typeface="PMingLiU" panose="02020500000000000000" pitchFamily="18" charset="-120"/>
              <a:cs typeface="Gautami" panose="020B0502040204020203" pitchFamily="34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Service-Disabled Veteran-Owned Small Business (SDVOSB)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Veteran-Owned Small Business (VOSB)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Woman-Owned Small Business (WOSB)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65D1F8-C8F2-14D4-F570-CF89AA766443}"/>
              </a:ext>
            </a:extLst>
          </p:cNvPr>
          <p:cNvSpPr txBox="1"/>
          <p:nvPr/>
        </p:nvSpPr>
        <p:spPr>
          <a:xfrm>
            <a:off x="8531004" y="5724610"/>
            <a:ext cx="3276436" cy="911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b="1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MISSION STATEMENT</a:t>
            </a:r>
            <a:endParaRPr lang="en-US" sz="1100" kern="100" dirty="0">
              <a:effectLst/>
              <a:latin typeface="Calibri" panose="020F0502020204030204" pitchFamily="34" charset="0"/>
              <a:ea typeface="PMingLiU" panose="02020500000000000000" pitchFamily="18" charset="-120"/>
              <a:cs typeface="Gautami" panose="020B0502040204020203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Our mission is to deliver reliable, high-quality IT talent and solutions that enable federal agencies to achieve their objectives securely, efficiently, and effectively</a:t>
            </a:r>
            <a:r>
              <a:rPr lang="en-US" sz="1100" kern="1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.</a:t>
            </a:r>
          </a:p>
        </p:txBody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69C7D1CF-43F2-3FE7-F885-8A33027D7F05}"/>
              </a:ext>
            </a:extLst>
          </p:cNvPr>
          <p:cNvSpPr/>
          <p:nvPr/>
        </p:nvSpPr>
        <p:spPr>
          <a:xfrm>
            <a:off x="1643294" y="6086207"/>
            <a:ext cx="965900" cy="771792"/>
          </a:xfrm>
          <a:custGeom>
            <a:avLst/>
            <a:gdLst/>
            <a:ahLst/>
            <a:cxnLst/>
            <a:rect l="l" t="t" r="r" b="b"/>
            <a:pathLst>
              <a:path w="1889822" h="2361107">
                <a:moveTo>
                  <a:pt x="0" y="0"/>
                </a:moveTo>
                <a:lnTo>
                  <a:pt x="1889822" y="0"/>
                </a:lnTo>
                <a:lnTo>
                  <a:pt x="1889822" y="2361108"/>
                </a:lnTo>
                <a:lnTo>
                  <a:pt x="0" y="23611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E6FD866E-B1BB-DC5C-53A4-E95945E90E23}"/>
              </a:ext>
            </a:extLst>
          </p:cNvPr>
          <p:cNvSpPr/>
          <p:nvPr/>
        </p:nvSpPr>
        <p:spPr>
          <a:xfrm>
            <a:off x="305870" y="6086207"/>
            <a:ext cx="1078549" cy="769121"/>
          </a:xfrm>
          <a:custGeom>
            <a:avLst/>
            <a:gdLst/>
            <a:ahLst/>
            <a:cxnLst/>
            <a:rect l="l" t="t" r="r" b="b"/>
            <a:pathLst>
              <a:path w="1888262" h="2361107">
                <a:moveTo>
                  <a:pt x="0" y="0"/>
                </a:moveTo>
                <a:lnTo>
                  <a:pt x="1888261" y="0"/>
                </a:lnTo>
                <a:lnTo>
                  <a:pt x="1888261" y="2361108"/>
                </a:lnTo>
                <a:lnTo>
                  <a:pt x="0" y="23611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1" name="Freeform 16">
            <a:extLst>
              <a:ext uri="{FF2B5EF4-FFF2-40B4-BE49-F238E27FC236}">
                <a16:creationId xmlns:a16="http://schemas.microsoft.com/office/drawing/2014/main" id="{2F005E23-7CBC-DD82-A9A1-5B60EA7ADAED}"/>
              </a:ext>
            </a:extLst>
          </p:cNvPr>
          <p:cNvSpPr/>
          <p:nvPr/>
        </p:nvSpPr>
        <p:spPr>
          <a:xfrm>
            <a:off x="2980717" y="6083536"/>
            <a:ext cx="965900" cy="771792"/>
          </a:xfrm>
          <a:custGeom>
            <a:avLst/>
            <a:gdLst/>
            <a:ahLst/>
            <a:cxnLst/>
            <a:rect l="l" t="t" r="r" b="b"/>
            <a:pathLst>
              <a:path w="1871687" h="2342318">
                <a:moveTo>
                  <a:pt x="0" y="0"/>
                </a:moveTo>
                <a:lnTo>
                  <a:pt x="1871687" y="0"/>
                </a:lnTo>
                <a:lnTo>
                  <a:pt x="1871687" y="2342318"/>
                </a:lnTo>
                <a:lnTo>
                  <a:pt x="0" y="23423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3E03F2A-DBFC-3DA1-2370-7C6C171CCA98}"/>
              </a:ext>
            </a:extLst>
          </p:cNvPr>
          <p:cNvSpPr txBox="1"/>
          <p:nvPr/>
        </p:nvSpPr>
        <p:spPr>
          <a:xfrm>
            <a:off x="8005313" y="18241"/>
            <a:ext cx="40756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kzidenz-Grotesk Bold" panose="020B0604020202020204" charset="0"/>
              </a:rPr>
              <a:t>Capability Statement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E445DD-9EBF-B87F-75A6-07960AE448F5}"/>
              </a:ext>
            </a:extLst>
          </p:cNvPr>
          <p:cNvSpPr txBox="1"/>
          <p:nvPr/>
        </p:nvSpPr>
        <p:spPr>
          <a:xfrm>
            <a:off x="8471785" y="4356486"/>
            <a:ext cx="3394873" cy="1272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b="1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CONTACT INFORMATION</a:t>
            </a:r>
            <a:endParaRPr lang="en-US" sz="1100" kern="100" dirty="0">
              <a:effectLst/>
              <a:latin typeface="Calibri" panose="020F0502020204030204" pitchFamily="34" charset="0"/>
              <a:ea typeface="PMingLiU" panose="02020500000000000000" pitchFamily="18" charset="-120"/>
              <a:cs typeface="Gautami" panose="020B0502040204020203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b="1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NOVA INFOMATICS LLC</a:t>
            </a:r>
            <a:br>
              <a:rPr lang="en-US" sz="1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</a:br>
            <a:r>
              <a:rPr lang="en-US" sz="1100" kern="100" dirty="0">
                <a:effectLst/>
                <a:latin typeface="Segoe UI Emoji" panose="020B0502040204020203" pitchFamily="34" charset="0"/>
                <a:ea typeface="PMingLiU" panose="02020500000000000000" pitchFamily="18" charset="-120"/>
                <a:cs typeface="Segoe UI Emoji" panose="020B0502040204020203" pitchFamily="34" charset="0"/>
              </a:rPr>
              <a:t>🌐</a:t>
            </a:r>
            <a:r>
              <a:rPr lang="en-US" sz="1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 Website: </a:t>
            </a:r>
            <a:r>
              <a:rPr lang="en-US" sz="11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  <a:hlinkClick r:id="rId5"/>
              </a:rPr>
              <a:t>https://novainfomatics.com/</a:t>
            </a:r>
            <a:br>
              <a:rPr lang="en-US" sz="1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</a:br>
            <a:r>
              <a:rPr lang="en-US" sz="1100" kern="100" dirty="0">
                <a:effectLst/>
                <a:latin typeface="Segoe UI Emoji" panose="020B0502040204020203" pitchFamily="34" charset="0"/>
                <a:ea typeface="PMingLiU" panose="02020500000000000000" pitchFamily="18" charset="-120"/>
                <a:cs typeface="Segoe UI Emoji" panose="020B0502040204020203" pitchFamily="34" charset="0"/>
              </a:rPr>
              <a:t>📧</a:t>
            </a:r>
            <a:r>
              <a:rPr lang="en-US" sz="1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 Email: info@novainfomatics.com</a:t>
            </a:r>
            <a:br>
              <a:rPr lang="en-US" sz="1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</a:br>
            <a:r>
              <a:rPr lang="en-US" sz="1100" kern="100" dirty="0">
                <a:effectLst/>
                <a:latin typeface="Segoe UI Emoji" panose="020B0502040204020203" pitchFamily="34" charset="0"/>
                <a:ea typeface="PMingLiU" panose="02020500000000000000" pitchFamily="18" charset="-120"/>
                <a:cs typeface="Segoe UI Emoji" panose="020B0502040204020203" pitchFamily="34" charset="0"/>
              </a:rPr>
              <a:t>📞</a:t>
            </a:r>
            <a:r>
              <a:rPr lang="en-US" sz="1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 Phone</a:t>
            </a:r>
            <a:r>
              <a:rPr lang="en-US" sz="1100" kern="10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: 813- </a:t>
            </a:r>
            <a:r>
              <a:rPr lang="en-US" sz="1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502-3521</a:t>
            </a:r>
            <a:br>
              <a:rPr lang="en-US" sz="1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</a:br>
            <a:r>
              <a:rPr lang="en-US" sz="1100" kern="100" dirty="0">
                <a:effectLst/>
                <a:latin typeface="Segoe UI Emoji" panose="020B0502040204020203" pitchFamily="34" charset="0"/>
                <a:ea typeface="PMingLiU" panose="02020500000000000000" pitchFamily="18" charset="-120"/>
                <a:cs typeface="Segoe UI Emoji" panose="020B0502040204020203" pitchFamily="34" charset="0"/>
              </a:rPr>
              <a:t>📍</a:t>
            </a:r>
            <a:r>
              <a:rPr lang="en-US" sz="1100" kern="1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Gautami" panose="020B0502040204020203" pitchFamily="34" charset="0"/>
              </a:rPr>
              <a:t> Address: 1206 Facet View Way, Valrico FL 33594</a:t>
            </a:r>
            <a:endParaRPr lang="en-US" sz="1100" kern="100" dirty="0">
              <a:latin typeface="Calibri" panose="020F0502020204030204" pitchFamily="34" charset="0"/>
              <a:ea typeface="PMingLiU" panose="02020500000000000000" pitchFamily="18" charset="-120"/>
              <a:cs typeface="Gautami" panose="020B0502040204020203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F6A95C7-F2AE-5B53-9DA7-8F5A4D3E0D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1121"/>
            <a:ext cx="2924583" cy="552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363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3180</TotalTime>
  <Words>438</Words>
  <Application>Microsoft Office PowerPoint</Application>
  <PresentationFormat>Widescreen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Akzidenz-Grotesk Bold</vt:lpstr>
      <vt:lpstr>Arial</vt:lpstr>
      <vt:lpstr>Calibri</vt:lpstr>
      <vt:lpstr>Calibri Light</vt:lpstr>
      <vt:lpstr>Courier New</vt:lpstr>
      <vt:lpstr>Segoe UI Emoji</vt:lpstr>
      <vt:lpstr>Symbol</vt:lpstr>
      <vt:lpstr>Office Theme</vt:lpstr>
      <vt:lpstr>COMPANY OVERVIEW NOVA INFOMATICS LLC is a certified Service-Disabled Veteran-Owned Small Business (SDVOSB) and Woman-Owned Small Business (WOSB) delivering a results-driven IT staffing firm delivering highly qualified technical professionals to support federal agencies and government contractors. While newly established, the company is backed by a leadership team with over 25 years of experience in financial technology (FinTech), Healthcare, cybersecurity, and enterprise ERP and CRM solutions. We specialize in providing scalable, compliant, and mission-ready workforce solutions aligned with federal acquisition standards and agency-specific requirements.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Manibabu Ayalasomayajula</dc:creator>
  <cp:lastModifiedBy>Mani Babu</cp:lastModifiedBy>
  <cp:revision>14</cp:revision>
  <dcterms:created xsi:type="dcterms:W3CDTF">2026-03-18T01:11:58Z</dcterms:created>
  <dcterms:modified xsi:type="dcterms:W3CDTF">2026-06-24T13:39:04Z</dcterms:modified>
</cp:coreProperties>
</file>